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handoutMasterIdLst>
    <p:handoutMasterId r:id="rId12"/>
  </p:handoutMasterIdLst>
  <p:sldIdLst>
    <p:sldId id="276" r:id="rId3"/>
    <p:sldId id="268" r:id="rId4"/>
    <p:sldId id="269" r:id="rId5"/>
    <p:sldId id="270" r:id="rId6"/>
    <p:sldId id="271" r:id="rId7"/>
    <p:sldId id="272" r:id="rId8"/>
    <p:sldId id="273" r:id="rId9"/>
    <p:sldId id="277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BA548-ED75-45F5-AF63-42B752B9568B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4917-F41F-4292-9CCE-BB86FD8D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9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3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03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20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27DE3-D900-42B7-88F9-E4D9C12616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97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A0BEE-262F-4A40-94D6-6D5306744F2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97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D8D45-9A0B-4ED9-B653-5690AE6CC4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65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89A3F-9C7B-4A06-9D66-13204878D31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510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9D4ED-245B-4066-8B06-16FAAF7F7D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9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091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43FE-5707-4286-BFF2-4D03E0A199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95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9D64E-116C-4446-A4FB-08265AD401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25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EFB33-5348-4944-AB21-B7D461C93FC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86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792D7-2975-4BAA-B99B-3AAE9A476B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9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01CCF-028C-4CDB-A097-28548E930F2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0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EB4E-CD0F-4EB5-942F-88B5533D88F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88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E89D-B86C-43D6-9306-E2E9757CD1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5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2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8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56F46B-7DBF-42B1-AFC3-0447966CAB2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rgbClr val="800080"/>
                </a:solidFill>
              </a:rPr>
              <a:t>Me llamo ___________	  Clase </a:t>
            </a:r>
            <a:r>
              <a:rPr lang="en-US" altLang="en-US" sz="3600" dirty="0" smtClean="0">
                <a:solidFill>
                  <a:srgbClr val="800080"/>
                </a:solidFill>
              </a:rPr>
              <a:t>701</a:t>
            </a:r>
            <a:r>
              <a:rPr lang="en-US" altLang="en-US" sz="3600" dirty="0" smtClean="0">
                <a:solidFill>
                  <a:srgbClr val="800080"/>
                </a:solidFill>
              </a:rPr>
              <a:t/>
            </a:r>
            <a:br>
              <a:rPr lang="en-US" altLang="en-US" sz="3600" dirty="0" smtClean="0">
                <a:solidFill>
                  <a:srgbClr val="800080"/>
                </a:solidFill>
              </a:rPr>
            </a:br>
            <a:r>
              <a:rPr lang="en-US" altLang="en-US" sz="3600" dirty="0" smtClean="0">
                <a:solidFill>
                  <a:srgbClr val="800080"/>
                </a:solidFill>
              </a:rPr>
              <a:t>La fecha es el </a:t>
            </a:r>
            <a:r>
              <a:rPr lang="en-US" altLang="en-US" sz="3600" dirty="0" smtClean="0">
                <a:solidFill>
                  <a:srgbClr val="800080"/>
                </a:solidFill>
              </a:rPr>
              <a:t>6 </a:t>
            </a:r>
            <a:r>
              <a:rPr lang="en-US" altLang="en-US" sz="3600" dirty="0" smtClean="0">
                <a:solidFill>
                  <a:srgbClr val="800080"/>
                </a:solidFill>
              </a:rPr>
              <a:t>de </a:t>
            </a:r>
            <a:r>
              <a:rPr lang="en-US" altLang="en-US" sz="3600" dirty="0" err="1" smtClean="0">
                <a:solidFill>
                  <a:srgbClr val="800080"/>
                </a:solidFill>
              </a:rPr>
              <a:t>marz</a:t>
            </a:r>
            <a:r>
              <a:rPr lang="en-US" altLang="en-US" sz="3600" dirty="0" err="1" smtClean="0">
                <a:solidFill>
                  <a:srgbClr val="800080"/>
                </a:solidFill>
              </a:rPr>
              <a:t>o</a:t>
            </a:r>
            <a:r>
              <a:rPr lang="en-US" altLang="en-US" sz="3600" dirty="0" smtClean="0">
                <a:solidFill>
                  <a:srgbClr val="800080"/>
                </a:solidFill>
              </a:rPr>
              <a:t> </a:t>
            </a:r>
            <a:r>
              <a:rPr lang="en-US" altLang="en-US" sz="3600" dirty="0" smtClean="0">
                <a:solidFill>
                  <a:srgbClr val="800080"/>
                </a:solidFill>
              </a:rPr>
              <a:t>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2438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600" b="1" dirty="0" smtClean="0">
                <a:solidFill>
                  <a:srgbClr val="FF0066"/>
                </a:solidFill>
              </a:rPr>
              <a:t>Propósito # 43: </a:t>
            </a:r>
            <a:r>
              <a:rPr lang="es-ES_tradnl" altLang="en-US" sz="2600" dirty="0" smtClean="0"/>
              <a:t>¿Juegas </a:t>
            </a:r>
            <a:r>
              <a:rPr lang="es-ES_tradnl" altLang="en-US" sz="2600" dirty="0" err="1" smtClean="0"/>
              <a:t>beisbol</a:t>
            </a:r>
            <a:r>
              <a:rPr lang="es-ES_tradnl" altLang="en-US" sz="2600" dirty="0" smtClean="0"/>
              <a:t>?</a:t>
            </a:r>
          </a:p>
          <a:p>
            <a:pPr eaLnBrk="1" hangingPunct="1">
              <a:buFontTx/>
              <a:buNone/>
            </a:pPr>
            <a:r>
              <a:rPr lang="es-ES_tradnl" altLang="en-US" sz="2600" i="1" dirty="0" err="1" smtClean="0">
                <a:solidFill>
                  <a:srgbClr val="00B050"/>
                </a:solidFill>
              </a:rPr>
              <a:t>l.o</a:t>
            </a:r>
            <a:r>
              <a:rPr lang="es-ES_tradnl" altLang="en-US" sz="2600" i="1" dirty="0" smtClean="0">
                <a:solidFill>
                  <a:srgbClr val="00B050"/>
                </a:solidFill>
              </a:rPr>
              <a:t>: to </a:t>
            </a:r>
            <a:r>
              <a:rPr lang="es-ES_tradnl" altLang="en-US" sz="2600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sz="2600" i="1" dirty="0" smtClean="0">
                <a:solidFill>
                  <a:srgbClr val="00B050"/>
                </a:solidFill>
              </a:rPr>
              <a:t> baseball and </a:t>
            </a:r>
            <a:r>
              <a:rPr lang="es-ES_tradnl" altLang="en-US" sz="2600" i="1" dirty="0" err="1" smtClean="0">
                <a:solidFill>
                  <a:srgbClr val="00B050"/>
                </a:solidFill>
              </a:rPr>
              <a:t>basketball</a:t>
            </a:r>
            <a:r>
              <a:rPr lang="es-ES_tradnl" altLang="en-US" sz="26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600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sz="2600" i="1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600" b="1" dirty="0" smtClean="0">
                <a:solidFill>
                  <a:srgbClr val="FF0066"/>
                </a:solidFill>
              </a:rPr>
              <a:t>Actividad Inicial</a:t>
            </a:r>
            <a:r>
              <a:rPr lang="es-ES_tradnl" altLang="en-US" sz="2600" b="1" dirty="0" smtClean="0">
                <a:solidFill>
                  <a:srgbClr val="FF0066"/>
                </a:solidFill>
              </a:rPr>
              <a:t>: </a:t>
            </a:r>
            <a:r>
              <a:rPr lang="es-ES_tradnl" altLang="en-US" sz="2600" b="1" dirty="0" smtClean="0">
                <a:solidFill>
                  <a:srgbClr val="0070C0"/>
                </a:solidFill>
              </a:rPr>
              <a:t>TOMAR </a:t>
            </a:r>
            <a:r>
              <a:rPr lang="es-ES_tradnl" altLang="en-US" sz="2600" b="1" u="sng" dirty="0" smtClean="0">
                <a:solidFill>
                  <a:srgbClr val="0070C0"/>
                </a:solidFill>
              </a:rPr>
              <a:t>QUIZ 1: CAPITULO 5</a:t>
            </a:r>
            <a:endParaRPr lang="es-ES_tradnl" altLang="en-US" sz="2600" b="1" dirty="0" smtClean="0">
              <a:solidFill>
                <a:srgbClr val="FF0066"/>
              </a:solidFill>
            </a:endParaRPr>
          </a:p>
          <a:p>
            <a:pPr eaLnBrk="1" hangingPunct="1"/>
            <a:r>
              <a:rPr lang="es-ES_tradnl" altLang="en-US" sz="2600" dirty="0" err="1" smtClean="0"/>
              <a:t>Without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looking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your</a:t>
            </a:r>
            <a:r>
              <a:rPr lang="es-ES_tradnl" altLang="en-US" sz="2600" dirty="0" smtClean="0"/>
              <a:t> notes, try to </a:t>
            </a:r>
            <a:r>
              <a:rPr lang="es-ES_tradnl" altLang="en-US" sz="2600" dirty="0" err="1" smtClean="0"/>
              <a:t>label</a:t>
            </a:r>
            <a:r>
              <a:rPr lang="es-ES_tradnl" altLang="en-US" sz="2600" dirty="0" smtClean="0"/>
              <a:t> as </a:t>
            </a:r>
            <a:r>
              <a:rPr lang="es-ES_tradnl" altLang="en-US" sz="2600" dirty="0" err="1" smtClean="0"/>
              <a:t>many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body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parts</a:t>
            </a:r>
            <a:r>
              <a:rPr lang="es-ES_tradnl" altLang="en-US" sz="2600" dirty="0" smtClean="0"/>
              <a:t> as </a:t>
            </a:r>
            <a:r>
              <a:rPr lang="es-ES_tradnl" altLang="en-US" sz="2600" dirty="0" err="1" smtClean="0"/>
              <a:t>you</a:t>
            </a:r>
            <a:r>
              <a:rPr lang="es-ES_tradnl" altLang="en-US" sz="2600" dirty="0" smtClean="0"/>
              <a:t> can.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276600"/>
            <a:ext cx="32956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Line 7"/>
          <p:cNvSpPr>
            <a:spLocks noChangeShapeType="1"/>
          </p:cNvSpPr>
          <p:nvPr/>
        </p:nvSpPr>
        <p:spPr bwMode="auto">
          <a:xfrm flipH="1">
            <a:off x="2438400" y="3733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 flipH="1">
            <a:off x="2819400" y="3962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5" name="Line 9"/>
          <p:cNvSpPr>
            <a:spLocks noChangeShapeType="1"/>
          </p:cNvSpPr>
          <p:nvPr/>
        </p:nvSpPr>
        <p:spPr bwMode="auto">
          <a:xfrm flipV="1">
            <a:off x="4191000" y="34290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 flipV="1">
            <a:off x="4114800" y="38862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>
            <a:off x="4114800" y="41148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 flipH="1">
            <a:off x="1905000" y="4419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>
            <a:off x="5181600" y="4495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0" name="Line 14"/>
          <p:cNvSpPr>
            <a:spLocks noChangeShapeType="1"/>
          </p:cNvSpPr>
          <p:nvPr/>
        </p:nvSpPr>
        <p:spPr bwMode="auto">
          <a:xfrm flipH="1">
            <a:off x="2590800" y="46482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1" name="Line 15"/>
          <p:cNvSpPr>
            <a:spLocks noChangeShapeType="1"/>
          </p:cNvSpPr>
          <p:nvPr/>
        </p:nvSpPr>
        <p:spPr bwMode="auto">
          <a:xfrm flipH="1">
            <a:off x="2819400" y="5562600"/>
            <a:ext cx="1600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2" name="Line 16"/>
          <p:cNvSpPr>
            <a:spLocks noChangeShapeType="1"/>
          </p:cNvSpPr>
          <p:nvPr/>
        </p:nvSpPr>
        <p:spPr bwMode="auto">
          <a:xfrm>
            <a:off x="4648200" y="647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3" name="Line 17"/>
          <p:cNvSpPr>
            <a:spLocks noChangeShapeType="1"/>
          </p:cNvSpPr>
          <p:nvPr/>
        </p:nvSpPr>
        <p:spPr bwMode="auto">
          <a:xfrm flipH="1">
            <a:off x="2133600" y="51054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4" name="Oval 18"/>
          <p:cNvSpPr>
            <a:spLocks noChangeArrowheads="1"/>
          </p:cNvSpPr>
          <p:nvPr/>
        </p:nvSpPr>
        <p:spPr bwMode="auto">
          <a:xfrm>
            <a:off x="4267200" y="49530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867400" y="3200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Los ojos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0292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nariz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943600" y="3962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boca</a:t>
            </a:r>
          </a:p>
        </p:txBody>
      </p:sp>
      <p:sp>
        <p:nvSpPr>
          <p:cNvPr id="2" name="Text Box 29"/>
          <p:cNvSpPr txBox="1">
            <a:spLocks noChangeArrowheads="1"/>
          </p:cNvSpPr>
          <p:nvPr/>
        </p:nvSpPr>
        <p:spPr bwMode="auto">
          <a:xfrm>
            <a:off x="2051050" y="3519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" name="Text Box 30"/>
          <p:cNvSpPr txBox="1">
            <a:spLocks noChangeArrowheads="1"/>
          </p:cNvSpPr>
          <p:nvPr/>
        </p:nvSpPr>
        <p:spPr bwMode="auto">
          <a:xfrm>
            <a:off x="5480050" y="3214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77" name="Text Box 31"/>
          <p:cNvSpPr txBox="1">
            <a:spLocks noChangeArrowheads="1"/>
          </p:cNvSpPr>
          <p:nvPr/>
        </p:nvSpPr>
        <p:spPr bwMode="auto">
          <a:xfrm>
            <a:off x="4800600" y="3748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78" name="Text Box 32"/>
          <p:cNvSpPr txBox="1">
            <a:spLocks noChangeArrowheads="1"/>
          </p:cNvSpPr>
          <p:nvPr/>
        </p:nvSpPr>
        <p:spPr bwMode="auto">
          <a:xfrm>
            <a:off x="5638800" y="3976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79" name="Text Box 33"/>
          <p:cNvSpPr txBox="1">
            <a:spLocks noChangeArrowheads="1"/>
          </p:cNvSpPr>
          <p:nvPr/>
        </p:nvSpPr>
        <p:spPr bwMode="auto">
          <a:xfrm>
            <a:off x="6165850" y="4281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080" name="Text Box 34"/>
          <p:cNvSpPr txBox="1">
            <a:spLocks noChangeArrowheads="1"/>
          </p:cNvSpPr>
          <p:nvPr/>
        </p:nvSpPr>
        <p:spPr bwMode="auto">
          <a:xfrm>
            <a:off x="6629400" y="6248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081" name="Text Box 35"/>
          <p:cNvSpPr txBox="1">
            <a:spLocks noChangeArrowheads="1"/>
          </p:cNvSpPr>
          <p:nvPr/>
        </p:nvSpPr>
        <p:spPr bwMode="auto">
          <a:xfrm>
            <a:off x="2438400" y="5638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082" name="Text Box 36"/>
          <p:cNvSpPr txBox="1">
            <a:spLocks noChangeArrowheads="1"/>
          </p:cNvSpPr>
          <p:nvPr/>
        </p:nvSpPr>
        <p:spPr bwMode="auto">
          <a:xfrm>
            <a:off x="1752600" y="5181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083" name="Text Box 37"/>
          <p:cNvSpPr txBox="1">
            <a:spLocks noChangeArrowheads="1"/>
          </p:cNvSpPr>
          <p:nvPr/>
        </p:nvSpPr>
        <p:spPr bwMode="auto">
          <a:xfrm>
            <a:off x="2286000" y="4648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084" name="Text Box 38"/>
          <p:cNvSpPr txBox="1">
            <a:spLocks noChangeArrowheads="1"/>
          </p:cNvSpPr>
          <p:nvPr/>
        </p:nvSpPr>
        <p:spPr bwMode="auto">
          <a:xfrm>
            <a:off x="1524000" y="41910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2085" name="Text Box 38"/>
          <p:cNvSpPr txBox="1">
            <a:spLocks noChangeArrowheads="1"/>
          </p:cNvSpPr>
          <p:nvPr/>
        </p:nvSpPr>
        <p:spPr bwMode="auto">
          <a:xfrm>
            <a:off x="2514600" y="3810000"/>
            <a:ext cx="428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1524000" y="3733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dirty="0" smtClean="0">
                <a:solidFill>
                  <a:srgbClr val="FF0000"/>
                </a:solidFill>
              </a:rPr>
              <a:t>La oreja</a:t>
            </a: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5334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8000"/>
                </a:solidFill>
              </a:rPr>
              <a:t>(el oido)</a:t>
            </a:r>
          </a:p>
        </p:txBody>
      </p:sp>
    </p:spTree>
    <p:extLst>
      <p:ext uri="{BB962C8B-B14F-4D97-AF65-F5344CB8AC3E}">
        <p14:creationId xmlns:p14="http://schemas.microsoft.com/office/powerpoint/2010/main" val="3696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050" y="1752600"/>
            <a:ext cx="2266950" cy="2019300"/>
          </a:xfrm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12954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14922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91000"/>
            <a:ext cx="124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86200"/>
            <a:ext cx="2590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7494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0" y="37338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campo de béisbol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962400" y="3352800"/>
            <a:ext cx="3048000" cy="954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pícher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lanzador(a)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096000" y="3124200"/>
            <a:ext cx="31242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jardinero/a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7010400" y="5943600"/>
            <a:ext cx="2063750" cy="830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El/ la bateador(a)</a:t>
            </a:r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>
            <a:off x="7696200" y="48006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Line 16"/>
          <p:cNvSpPr>
            <a:spLocks noChangeShapeType="1"/>
          </p:cNvSpPr>
          <p:nvPr/>
        </p:nvSpPr>
        <p:spPr bwMode="auto">
          <a:xfrm flipH="1">
            <a:off x="5562600" y="4876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flipV="1">
            <a:off x="5219700" y="5811441"/>
            <a:ext cx="1295400" cy="59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657600" y="4572000"/>
            <a:ext cx="23622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cátcher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receptor/a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3962400" y="5638800"/>
            <a:ext cx="1763713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 base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platillo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77838" y="5410200"/>
            <a:ext cx="1350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bate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1981200" y="5486400"/>
            <a:ext cx="1785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guante</a:t>
            </a:r>
          </a:p>
        </p:txBody>
      </p:sp>
      <p:pic>
        <p:nvPicPr>
          <p:cNvPr id="1845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57900"/>
            <a:ext cx="914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76200" y="6110288"/>
            <a:ext cx="1747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pelota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257800" y="1484313"/>
            <a:ext cx="31242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beisbolista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_tradnl" altLang="en-US" sz="5400" b="1" dirty="0" smtClean="0">
                <a:solidFill>
                  <a:srgbClr val="008000"/>
                </a:solidFill>
              </a:rPr>
              <a:t>El béisbol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9199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989638"/>
            <a:ext cx="8229600" cy="868362"/>
          </a:xfrm>
        </p:spPr>
        <p:txBody>
          <a:bodyPr/>
          <a:lstStyle/>
          <a:p>
            <a:pPr eaLnBrk="1" hangingPunct="1"/>
            <a:r>
              <a:rPr lang="es-ES_tradnl" altLang="en-US" b="1" dirty="0" smtClean="0">
                <a:solidFill>
                  <a:srgbClr val="008000"/>
                </a:solidFill>
              </a:rPr>
              <a:t>entradas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81075"/>
            <a:ext cx="19050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810000"/>
            <a:ext cx="18669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0015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1000" y="2819400"/>
            <a:ext cx="1212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correr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886200" y="776287"/>
            <a:ext cx="1392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atrapar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934200" y="3062287"/>
            <a:ext cx="1212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lanzar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09600" y="5119688"/>
            <a:ext cx="1254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batear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934200" y="4502943"/>
            <a:ext cx="1489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Jonrón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819400" y="6034087"/>
            <a:ext cx="1547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innings 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1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b="1" dirty="0" err="1" smtClean="0">
                <a:solidFill>
                  <a:srgbClr val="D60093"/>
                </a:solidFill>
              </a:rPr>
              <a:t>Verbos</a:t>
            </a:r>
            <a:endParaRPr lang="en-US" altLang="en-US" b="1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>
                <a:solidFill>
                  <a:srgbClr val="008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basquetbol</a:t>
            </a:r>
            <a:r>
              <a:rPr lang="en-US" altLang="en-US" sz="3600" b="1" dirty="0" smtClean="0">
                <a:solidFill>
                  <a:srgbClr val="008000"/>
                </a:solidFill>
              </a:rPr>
              <a:t> / 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baloncesto</a:t>
            </a:r>
            <a:endParaRPr lang="en-US" altLang="en-US" sz="3600" b="1" dirty="0" smtClean="0">
              <a:solidFill>
                <a:srgbClr val="008000"/>
              </a:solidFill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3429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38200"/>
            <a:ext cx="2590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0430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95" y="3429000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0" y="2743200"/>
            <a:ext cx="457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cancha de basquetbol</a:t>
            </a:r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V="1">
            <a:off x="7620000" y="2827190"/>
            <a:ext cx="228600" cy="1755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948545" y="990600"/>
            <a:ext cx="2209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cesto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canasta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751618" y="2567635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red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0062" y="5517788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balón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19450" y="6019799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trofeo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5486400" y="1463675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6019800" y="838200"/>
            <a:ext cx="0" cy="2424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19800" y="8382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19800" y="32766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953000" y="4304434"/>
            <a:ext cx="518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Campeones</a:t>
            </a:r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Cuartos</a:t>
            </a:r>
            <a:r>
              <a:rPr lang="en-US" altLang="en-US" b="1" kern="0" dirty="0" smtClean="0">
                <a:solidFill>
                  <a:srgbClr val="008000"/>
                </a:solidFill>
              </a:rPr>
              <a:t>  </a:t>
            </a: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Tiempos</a:t>
            </a:r>
            <a:endParaRPr lang="en-US" altLang="en-US" b="1" kern="0" dirty="0" smtClean="0">
              <a:solidFill>
                <a:srgbClr val="008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91400" y="5410200"/>
            <a:ext cx="0" cy="883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086600" y="5638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086600" y="6096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6667500" y="4717039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00"/>
                </a:solidFill>
              </a:rPr>
              <a:t>Champions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7391400" y="5562600"/>
            <a:ext cx="1905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err="1">
                <a:solidFill>
                  <a:srgbClr val="000000"/>
                </a:solidFill>
              </a:rPr>
              <a:t>Quarters</a:t>
            </a:r>
            <a:endParaRPr lang="es-ES_tradnl" alt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2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07701"/>
            <a:ext cx="182721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7" y="308696"/>
            <a:ext cx="16668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78" y="1196901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4150424"/>
            <a:ext cx="1905001" cy="220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19642" y="3138488"/>
            <a:ext cx="2438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Driblar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>
                <a:solidFill>
                  <a:srgbClr val="CC0099"/>
                </a:solidFill>
              </a:rPr>
              <a:t>(con 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473665" y="3030465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Pasar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444095" y="3009684"/>
            <a:ext cx="2133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Encestar 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4006" y="6334780"/>
            <a:ext cx="2590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Tirar </a:t>
            </a:r>
            <a:r>
              <a:rPr lang="es-ES_tradnl" altLang="en-US" sz="2800" i="1" dirty="0" smtClean="0">
                <a:solidFill>
                  <a:srgbClr val="CC0099"/>
                </a:solidFill>
              </a:rPr>
              <a:t>(el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pic>
        <p:nvPicPr>
          <p:cNvPr id="21519" name="Picture 15" descr="Clip Art © BNP Design Stud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06807"/>
            <a:ext cx="2547506" cy="25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091795" y="4866454"/>
            <a:ext cx="14859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Ganar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63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dirty="0" err="1" smtClean="0">
                <a:solidFill>
                  <a:srgbClr val="D60093"/>
                </a:solidFill>
              </a:rPr>
              <a:t>Verbos</a:t>
            </a:r>
            <a:endParaRPr lang="en-US" altLang="en-US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0"/>
          <p:cNvSpPr txBox="1">
            <a:spLocks noChangeArrowheads="1"/>
          </p:cNvSpPr>
          <p:nvPr/>
        </p:nvSpPr>
        <p:spPr bwMode="auto">
          <a:xfrm>
            <a:off x="381000" y="54114"/>
            <a:ext cx="304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4000" b="1" dirty="0">
                <a:solidFill>
                  <a:srgbClr val="008000"/>
                </a:solidFill>
              </a:rPr>
              <a:t>El tenis</a:t>
            </a:r>
          </a:p>
        </p:txBody>
      </p:sp>
      <p:pic>
        <p:nvPicPr>
          <p:cNvPr id="22531" name="Picture 2" descr="https://encrypted-tbn3.gstatic.com/images?q=tbn:ANd9GcQePg8yhkFyzQvl1_UtXvjMlPccgMsUwpQSA4Ri1kRfTSfhta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5513"/>
            <a:ext cx="20574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http://www.costadelsol-holidays.com/userfiles/images/sport/tennis_cou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8450"/>
            <a:ext cx="54483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http://classroomclipart.com/images/gallery/Clipart/Sports/Tennis_Clipart/TN_girl_playing_tennis_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229393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4313" y="4191217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Individuales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Dobles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Por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  <a:r>
              <a:rPr lang="en-US" altLang="en-US" sz="2800" b="1" kern="0" dirty="0" err="1" smtClean="0">
                <a:solidFill>
                  <a:srgbClr val="FF3300"/>
                </a:solidFill>
              </a:rPr>
              <a:t>encima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de..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09713" y="2514600"/>
            <a:ext cx="32908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El/ la tenista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395913" y="74613"/>
            <a:ext cx="36718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cancha de tenis</a:t>
            </a:r>
          </a:p>
        </p:txBody>
      </p:sp>
      <p:cxnSp>
        <p:nvCxnSpPr>
          <p:cNvPr id="6" name="Straight Arrow Connector 5"/>
          <p:cNvCxnSpPr>
            <a:endCxn id="14" idx="2"/>
          </p:cNvCxnSpPr>
          <p:nvPr/>
        </p:nvCxnSpPr>
        <p:spPr>
          <a:xfrm flipH="1" flipV="1">
            <a:off x="5181600" y="1057275"/>
            <a:ext cx="457200" cy="3905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419600" y="533400"/>
            <a:ext cx="1524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red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53000" y="3495675"/>
            <a:ext cx="9906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733800" y="2971800"/>
            <a:ext cx="17526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pelota de tenis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067550" y="3089275"/>
            <a:ext cx="704850" cy="7969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470650" y="3781425"/>
            <a:ext cx="2444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raqueta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7231856" y="4872038"/>
            <a:ext cx="1600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00"/>
                </a:solidFill>
              </a:rPr>
              <a:t>To hit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153150" y="5862637"/>
            <a:ext cx="2914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(o-&gt;</a:t>
            </a:r>
            <a:r>
              <a:rPr lang="es-ES_tradnl" altLang="en-US" sz="2400" i="1" dirty="0" err="1">
                <a:solidFill>
                  <a:srgbClr val="000000"/>
                </a:solidFill>
              </a:rPr>
              <a:t>ue</a:t>
            </a:r>
            <a:r>
              <a:rPr lang="es-ES_tradnl" altLang="en-US" sz="2400" i="1" dirty="0">
                <a:solidFill>
                  <a:srgbClr val="000000"/>
                </a:solidFill>
              </a:rPr>
              <a:t>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return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14314" y="4255942"/>
            <a:ext cx="26082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individuals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029691" y="4736811"/>
            <a:ext cx="1600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doubles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114550" y="5710237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Over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2400" b="1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686550" y="6400800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(e-&gt;i)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serve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5029200" y="4343400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Verbos</a:t>
            </a:r>
            <a:r>
              <a:rPr lang="en-US" altLang="en-US" sz="2800" b="1" kern="0" dirty="0" smtClean="0">
                <a:solidFill>
                  <a:srgbClr val="D60093"/>
                </a:solidFill>
              </a:rPr>
              <a:t>:</a:t>
            </a: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Golpear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Devolver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endParaRPr lang="en-US" altLang="en-US" sz="2800" b="1" kern="0" dirty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Servir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 smtClean="0">
                <a:solidFill>
                  <a:srgbClr val="FF3300"/>
                </a:solidFill>
              </a:rPr>
              <a:t>Practica</a:t>
            </a:r>
            <a:endParaRPr lang="en-US" altLang="en-US" b="1" dirty="0" smtClean="0">
              <a:solidFill>
                <a:srgbClr val="FF33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3072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TEXTBOOK:</a:t>
            </a:r>
          </a:p>
          <a:p>
            <a:pPr lvl="1" eaLnBrk="1" hangingPunct="1"/>
            <a:r>
              <a:rPr lang="en-US" altLang="en-US" dirty="0" err="1" smtClean="0"/>
              <a:t>Escucha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p. 168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1.				4.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2.				5.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3.				6.</a:t>
            </a:r>
          </a:p>
          <a:p>
            <a:pPr marL="457200" lvl="1" indent="0" eaLnBrk="1" hangingPunct="1">
              <a:buNone/>
            </a:pPr>
            <a:endParaRPr lang="en-US" altLang="en-US" dirty="0" smtClean="0"/>
          </a:p>
          <a:p>
            <a:pPr lvl="1"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TEXTBOOK:</a:t>
            </a:r>
          </a:p>
          <a:p>
            <a:pPr marL="742950" lvl="2" indent="-342900" eaLnBrk="1" hangingPunct="1">
              <a:buClr>
                <a:schemeClr val="bg2"/>
              </a:buClr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2</a:t>
            </a:r>
            <a:r>
              <a:rPr lang="en-US" altLang="en-US" dirty="0"/>
              <a:t> p. 168</a:t>
            </a:r>
          </a:p>
          <a:p>
            <a:pPr eaLnBrk="1" hangingPunct="1"/>
            <a:r>
              <a:rPr lang="en-US" altLang="en-US" dirty="0" smtClean="0"/>
              <a:t>WORKBOOK</a:t>
            </a:r>
          </a:p>
          <a:p>
            <a:pPr lvl="1"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p. 5.6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32004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b="1" kern="0" dirty="0" smtClean="0">
                <a:solidFill>
                  <a:srgbClr val="FF3300"/>
                </a:solidFill>
              </a:rPr>
              <a:t> # 43</a:t>
            </a:r>
          </a:p>
        </p:txBody>
      </p:sp>
    </p:spTree>
    <p:extLst>
      <p:ext uri="{BB962C8B-B14F-4D97-AF65-F5344CB8AC3E}">
        <p14:creationId xmlns:p14="http://schemas.microsoft.com/office/powerpoint/2010/main" val="375932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sz="3600" dirty="0" smtClean="0"/>
              <a:t>TEACHER ORAL PARTS,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1036637"/>
            <a:ext cx="9067800" cy="452596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altLang="en-US" dirty="0" smtClean="0"/>
              <a:t>El </a:t>
            </a:r>
            <a:r>
              <a:rPr lang="en-US" altLang="en-US" dirty="0" err="1" smtClean="0"/>
              <a:t>jugador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marca</a:t>
            </a:r>
            <a:r>
              <a:rPr lang="en-US" altLang="en-US" dirty="0" smtClean="0"/>
              <a:t> un </a:t>
            </a:r>
            <a:r>
              <a:rPr lang="en-US" altLang="en-US" dirty="0" err="1" smtClean="0"/>
              <a:t>tanto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cuando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balon</a:t>
            </a:r>
            <a:r>
              <a:rPr lang="en-US" altLang="en-US" dirty="0" smtClean="0"/>
              <a:t> no </a:t>
            </a:r>
            <a:r>
              <a:rPr lang="en-US" altLang="en-US" dirty="0" err="1" smtClean="0"/>
              <a:t>entra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cesto</a:t>
            </a:r>
            <a:endParaRPr lang="en-US" altLang="en-US" dirty="0" smtClean="0"/>
          </a:p>
          <a:p>
            <a:pPr marL="514350" indent="-514350">
              <a:buFontTx/>
              <a:buAutoNum type="arabicPeriod"/>
            </a:pPr>
            <a:r>
              <a:rPr lang="en-US" altLang="en-US" dirty="0" smtClean="0"/>
              <a:t>Los </a:t>
            </a:r>
            <a:r>
              <a:rPr lang="en-US" altLang="en-US" dirty="0" err="1" smtClean="0"/>
              <a:t>jugadores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vuelven</a:t>
            </a:r>
            <a:r>
              <a:rPr lang="en-US" altLang="en-US" dirty="0" smtClean="0"/>
              <a:t> al campo </a:t>
            </a:r>
            <a:r>
              <a:rPr lang="en-US" altLang="en-US" dirty="0" err="1" smtClean="0"/>
              <a:t>despues</a:t>
            </a:r>
            <a:r>
              <a:rPr lang="en-US" altLang="en-US" dirty="0" smtClean="0"/>
              <a:t> del </a:t>
            </a:r>
            <a:r>
              <a:rPr lang="en-US" altLang="en-US" dirty="0" err="1" smtClean="0"/>
              <a:t>segundo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tiempo</a:t>
            </a:r>
            <a:endParaRPr lang="en-US" altLang="en-US" dirty="0" smtClean="0"/>
          </a:p>
          <a:p>
            <a:pPr marL="514350" indent="-514350">
              <a:buFontTx/>
              <a:buAutoNum type="arabicPeriod"/>
            </a:pPr>
            <a:r>
              <a:rPr lang="en-US" altLang="en-US" dirty="0" smtClean="0"/>
              <a:t>Los </a:t>
            </a:r>
            <a:r>
              <a:rPr lang="en-US" altLang="en-US" dirty="0" err="1" smtClean="0"/>
              <a:t>jugadores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forman</a:t>
            </a:r>
            <a:r>
              <a:rPr lang="en-US" altLang="en-US" dirty="0" smtClean="0"/>
              <a:t> un </a:t>
            </a:r>
            <a:r>
              <a:rPr lang="en-US" altLang="en-US" dirty="0" err="1" smtClean="0"/>
              <a:t>equipo</a:t>
            </a:r>
            <a:r>
              <a:rPr lang="en-US" altLang="en-US" dirty="0" smtClean="0"/>
              <a:t>.</a:t>
            </a:r>
          </a:p>
          <a:p>
            <a:pPr marL="514350" indent="-514350">
              <a:buFontTx/>
              <a:buAutoNum type="arabicPeriod"/>
            </a:pPr>
            <a:r>
              <a:rPr lang="en-US" altLang="en-US" dirty="0" smtClean="0"/>
              <a:t>Un </a:t>
            </a:r>
            <a:r>
              <a:rPr lang="en-US" altLang="en-US" dirty="0" err="1" smtClean="0"/>
              <a:t>equipo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gana</a:t>
            </a:r>
            <a:r>
              <a:rPr lang="en-US" altLang="en-US" dirty="0" smtClean="0"/>
              <a:t> y el </a:t>
            </a:r>
            <a:r>
              <a:rPr lang="en-US" altLang="en-US" dirty="0" err="1" smtClean="0"/>
              <a:t>otro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pierde</a:t>
            </a:r>
            <a:endParaRPr lang="en-US" altLang="en-US" dirty="0" smtClean="0"/>
          </a:p>
          <a:p>
            <a:pPr marL="514350" indent="-514350">
              <a:buFontTx/>
              <a:buAutoNum type="arabicPeriod"/>
            </a:pPr>
            <a:r>
              <a:rPr lang="en-US" altLang="en-US" dirty="0" smtClean="0"/>
              <a:t>La </a:t>
            </a:r>
            <a:r>
              <a:rPr lang="en-US" altLang="en-US" dirty="0" err="1" smtClean="0"/>
              <a:t>jugadora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puede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lanzar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balon</a:t>
            </a:r>
            <a:r>
              <a:rPr lang="en-US" altLang="en-US" dirty="0" smtClean="0"/>
              <a:t> con el pie.</a:t>
            </a:r>
          </a:p>
          <a:p>
            <a:pPr marL="514350" indent="-514350">
              <a:buFontTx/>
              <a:buAutoNum type="arabicPeriod"/>
            </a:pPr>
            <a:r>
              <a:rPr lang="en-US" altLang="en-US" dirty="0" smtClean="0"/>
              <a:t>Los </a:t>
            </a:r>
            <a:r>
              <a:rPr lang="en-US" altLang="en-US" dirty="0" err="1" smtClean="0"/>
              <a:t>espectadores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juegan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partido</a:t>
            </a:r>
            <a:endParaRPr lang="en-US" altLang="en-US" dirty="0" smtClean="0"/>
          </a:p>
          <a:p>
            <a:pPr marL="514350" indent="-514350">
              <a:buFontTx/>
              <a:buAutoNum type="arabicPeriod"/>
            </a:pPr>
            <a:r>
              <a:rPr lang="en-US" altLang="en-US" dirty="0" err="1" smtClean="0"/>
              <a:t>Cuando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juegan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baloncesto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los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jugadores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driblan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balon</a:t>
            </a:r>
            <a:r>
              <a:rPr lang="en-US" alt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964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Teacher Oral Parts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525962"/>
          </a:xfrm>
        </p:spPr>
        <p:txBody>
          <a:bodyPr/>
          <a:lstStyle/>
          <a:p>
            <a:pPr eaLnBrk="1" hangingPunct="1"/>
            <a:r>
              <a:rPr lang="en-US" altLang="en-US" sz="2800" dirty="0" err="1" smtClean="0"/>
              <a:t>Ejercicio</a:t>
            </a:r>
            <a:r>
              <a:rPr lang="en-US" altLang="en-US" sz="2800" dirty="0" smtClean="0"/>
              <a:t> 1, p. 168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Tiene</a:t>
            </a:r>
            <a:r>
              <a:rPr lang="en-US" altLang="en-US" dirty="0" err="1" smtClean="0"/>
              <a:t>n</a:t>
            </a:r>
            <a:r>
              <a:rPr lang="en-US" altLang="en-US" dirty="0" smtClean="0"/>
              <a:t> que </a:t>
            </a:r>
            <a:r>
              <a:rPr lang="en-US" altLang="en-US" dirty="0" err="1" smtClean="0"/>
              <a:t>driblar</a:t>
            </a:r>
            <a:r>
              <a:rPr lang="en-US" altLang="en-US" dirty="0" smtClean="0"/>
              <a:t> con el </a:t>
            </a:r>
            <a:r>
              <a:rPr lang="en-US" altLang="en-US" dirty="0" err="1" smtClean="0"/>
              <a:t>balon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pelota </a:t>
            </a:r>
            <a:r>
              <a:rPr lang="en-US" altLang="en-US" sz="2800" dirty="0" err="1" smtClean="0"/>
              <a:t>tiene</a:t>
            </a:r>
            <a:r>
              <a:rPr lang="en-US" altLang="en-US" sz="2800" dirty="0" smtClean="0"/>
              <a:t> que </a:t>
            </a:r>
            <a:r>
              <a:rPr lang="en-US" altLang="en-US" sz="2800" dirty="0" err="1" smtClean="0"/>
              <a:t>pasar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encima</a:t>
            </a:r>
            <a:r>
              <a:rPr lang="en-US" altLang="en-US" sz="2800" dirty="0" smtClean="0"/>
              <a:t> de la red.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Corren</a:t>
            </a:r>
            <a:r>
              <a:rPr lang="en-US" altLang="en-US" sz="2800" dirty="0" smtClean="0"/>
              <a:t> de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base a </a:t>
            </a:r>
            <a:r>
              <a:rPr lang="en-US" altLang="en-US" sz="2800" dirty="0" err="1" smtClean="0"/>
              <a:t>otra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dirty="0" err="1" smtClean="0"/>
              <a:t>Atrapan</a:t>
            </a:r>
            <a:r>
              <a:rPr lang="en-US" altLang="en-US" dirty="0" smtClean="0"/>
              <a:t> la pelota con el </a:t>
            </a:r>
            <a:r>
              <a:rPr lang="en-US" altLang="en-US" dirty="0" err="1" smtClean="0"/>
              <a:t>guante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Juegan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individuales</a:t>
            </a:r>
            <a:r>
              <a:rPr lang="en-US" altLang="en-US" dirty="0" smtClean="0"/>
              <a:t>, no </a:t>
            </a:r>
            <a:r>
              <a:rPr lang="en-US" altLang="en-US" dirty="0" err="1" smtClean="0"/>
              <a:t>dobles</a:t>
            </a:r>
            <a:r>
              <a:rPr lang="en-US" altLang="en-US" dirty="0" smtClean="0"/>
              <a:t>.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jugadora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va</a:t>
            </a:r>
            <a:r>
              <a:rPr lang="en-US" altLang="en-US" sz="2800" dirty="0" smtClean="0"/>
              <a:t> a meter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cesto</a:t>
            </a:r>
            <a:r>
              <a:rPr lang="en-US" altLang="en-US" sz="2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068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6200</TotalTime>
  <Words>342</Words>
  <Application>Microsoft Office PowerPoint</Application>
  <PresentationFormat>On-screen Show (4:3)</PresentationFormat>
  <Paragraphs>113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Level</vt:lpstr>
      <vt:lpstr>Default Design</vt:lpstr>
      <vt:lpstr>Me llamo ___________   Clase 701 La fecha es el 6 de marzo del 2017</vt:lpstr>
      <vt:lpstr>El béisbol</vt:lpstr>
      <vt:lpstr>Verbos</vt:lpstr>
      <vt:lpstr>PowerPoint Presentation</vt:lpstr>
      <vt:lpstr>Verbos</vt:lpstr>
      <vt:lpstr>PowerPoint Presentation</vt:lpstr>
      <vt:lpstr>Practica</vt:lpstr>
      <vt:lpstr>TEACHER ORAL PARTS, </vt:lpstr>
      <vt:lpstr>Teacher Oral Parts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801 La fecha es el 12 de noviembre del 2014</dc:title>
  <dc:creator>Helen Zumaeta</dc:creator>
  <cp:lastModifiedBy>Helen Zumaeta</cp:lastModifiedBy>
  <cp:revision>29</cp:revision>
  <cp:lastPrinted>2016-02-01T17:03:18Z</cp:lastPrinted>
  <dcterms:created xsi:type="dcterms:W3CDTF">2014-11-12T18:38:48Z</dcterms:created>
  <dcterms:modified xsi:type="dcterms:W3CDTF">2017-03-06T16:19:36Z</dcterms:modified>
</cp:coreProperties>
</file>